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20"/>
  </p:notesMasterIdLst>
  <p:handoutMasterIdLst>
    <p:handoutMasterId r:id="rId21"/>
  </p:handoutMasterIdLst>
  <p:sldIdLst>
    <p:sldId id="257" r:id="rId4"/>
    <p:sldId id="263" r:id="rId5"/>
    <p:sldId id="1690" r:id="rId6"/>
    <p:sldId id="1698" r:id="rId7"/>
    <p:sldId id="1662" r:id="rId8"/>
    <p:sldId id="1696" r:id="rId9"/>
    <p:sldId id="1700" r:id="rId10"/>
    <p:sldId id="1701" r:id="rId11"/>
    <p:sldId id="1702" r:id="rId12"/>
    <p:sldId id="1703" r:id="rId13"/>
    <p:sldId id="1704" r:id="rId14"/>
    <p:sldId id="1708" r:id="rId15"/>
    <p:sldId id="1706" r:id="rId16"/>
    <p:sldId id="265" r:id="rId17"/>
    <p:sldId id="279" r:id="rId18"/>
    <p:sldId id="261"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C35402-1AF4-004E-BC75-AB02F7812A44}">
          <p14:sldIdLst>
            <p14:sldId id="257"/>
            <p14:sldId id="263"/>
          </p14:sldIdLst>
        </p14:section>
        <p14:section name="Intro" id="{BA10E2A7-D9C2-471E-A8D2-B5E0B052A111}">
          <p14:sldIdLst>
            <p14:sldId id="1690"/>
            <p14:sldId id="1698"/>
            <p14:sldId id="1662"/>
          </p14:sldIdLst>
        </p14:section>
        <p14:section name="Authorize" id="{99D2FF23-7B4D-48BC-9674-82FCB6CD7631}">
          <p14:sldIdLst>
            <p14:sldId id="1696"/>
            <p14:sldId id="1700"/>
            <p14:sldId id="1701"/>
            <p14:sldId id="1702"/>
            <p14:sldId id="1703"/>
            <p14:sldId id="1704"/>
          </p14:sldIdLst>
        </p14:section>
        <p14:section name="Calling the Graph" id="{B8E9D74C-6A9F-4758-9947-1E72B987AFF8}">
          <p14:sldIdLst>
            <p14:sldId id="1708"/>
            <p14:sldId id="1706"/>
            <p14:sldId id="265"/>
          </p14:sldIdLst>
        </p14:section>
        <p14:section name="Outro" id="{DAC08645-7B6B-4E4E-A710-6990EDDACF3A}">
          <p14:sldIdLst>
            <p14:sldId id="279"/>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Forfatter" initials="F"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95" autoAdjust="0"/>
    <p:restoredTop sz="87457" autoAdjust="0"/>
  </p:normalViewPr>
  <p:slideViewPr>
    <p:cSldViewPr snapToGrid="0">
      <p:cViewPr varScale="1">
        <p:scale>
          <a:sx n="79" d="100"/>
          <a:sy n="79" d="100"/>
        </p:scale>
        <p:origin x="43" y="653"/>
      </p:cViewPr>
      <p:guideLst/>
    </p:cSldViewPr>
  </p:slideViewPr>
  <p:outlineViewPr>
    <p:cViewPr>
      <p:scale>
        <a:sx n="33" d="100"/>
        <a:sy n="33" d="100"/>
      </p:scale>
      <p:origin x="0" y="-965"/>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94" d="100"/>
          <a:sy n="94" d="100"/>
        </p:scale>
        <p:origin x="2059" y="10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10/21/2018 9:40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10/21/2018 9:40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10/21/2018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10/21/2018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10/21/2018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998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idehoved 3"/>
          <p:cNvSpPr>
            <a:spLocks noGrp="1"/>
          </p:cNvSpPr>
          <p:nvPr>
            <p:ph type="hdr" sz="quarter"/>
          </p:nvPr>
        </p:nvSpPr>
        <p:spPr/>
        <p:txBody>
          <a:bodyPr/>
          <a:lstStyle/>
          <a:p>
            <a:endParaRPr lang="en-US" dirty="0"/>
          </a:p>
        </p:txBody>
      </p:sp>
      <p:sp>
        <p:nvSpPr>
          <p:cNvPr id="5" name="Pladsholder til sidefod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Pladsholder til dato 5"/>
          <p:cNvSpPr>
            <a:spLocks noGrp="1"/>
          </p:cNvSpPr>
          <p:nvPr>
            <p:ph type="dt" idx="1"/>
          </p:nvPr>
        </p:nvSpPr>
        <p:spPr/>
        <p:txBody>
          <a:bodyPr/>
          <a:lstStyle/>
          <a:p>
            <a:fld id="{D18B56EA-E28F-4F92-9F16-7A6F2501B303}" type="datetime8">
              <a:rPr lang="en-US" smtClean="0"/>
              <a:t>10/21/2018 9:41 AM</a:t>
            </a:fld>
            <a:endParaRPr lang="en-US" dirty="0"/>
          </a:p>
        </p:txBody>
      </p:sp>
      <p:sp>
        <p:nvSpPr>
          <p:cNvPr id="7" name="Pladsholder til slidenumm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083723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idehoved 3"/>
          <p:cNvSpPr>
            <a:spLocks noGrp="1"/>
          </p:cNvSpPr>
          <p:nvPr>
            <p:ph type="hdr" sz="quarter"/>
          </p:nvPr>
        </p:nvSpPr>
        <p:spPr/>
        <p:txBody>
          <a:bodyPr/>
          <a:lstStyle/>
          <a:p>
            <a:endParaRPr lang="en-US" dirty="0"/>
          </a:p>
        </p:txBody>
      </p:sp>
      <p:sp>
        <p:nvSpPr>
          <p:cNvPr id="5" name="Pladsholder til sidefod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Pladsholder til dato 5"/>
          <p:cNvSpPr>
            <a:spLocks noGrp="1"/>
          </p:cNvSpPr>
          <p:nvPr>
            <p:ph type="dt" idx="1"/>
          </p:nvPr>
        </p:nvSpPr>
        <p:spPr/>
        <p:txBody>
          <a:bodyPr/>
          <a:lstStyle/>
          <a:p>
            <a:fld id="{D18B56EA-E28F-4F92-9F16-7A6F2501B303}" type="datetime8">
              <a:rPr lang="en-US" smtClean="0"/>
              <a:t>10/21/2018 9:41 AM</a:t>
            </a:fld>
            <a:endParaRPr lang="en-US" dirty="0"/>
          </a:p>
        </p:txBody>
      </p:sp>
      <p:sp>
        <p:nvSpPr>
          <p:cNvPr id="7" name="Pladsholder til slidenumm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49003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10/21/2018 10:07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10/21/2018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98534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10/21/2018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‹nr.›</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‹nr.›</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76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 id="2147484553"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icrosoft.com/graph" TargetMode="External"/><Relationship Id="rId7" Type="http://schemas.openxmlformats.org/officeDocument/2006/relationships/hyperlink" Target="https://docs.microsoft.com/en-us/sharepoint/dev/spfx/use-msgraph"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docs.microsoft.com/en-us/sharepoint/dev/spfx/sharepoint-framework-overview" TargetMode="External"/><Relationship Id="rId5" Type="http://schemas.openxmlformats.org/officeDocument/2006/relationships/hyperlink" Target="https://github.com/microsoftgraph/msgraph-sdk-javascript" TargetMode="External"/><Relationship Id="rId4" Type="http://schemas.openxmlformats.org/officeDocument/2006/relationships/hyperlink" Target="https://developer.microsoft.com/graph/graph-explorer"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0.png"/><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3036319"/>
            <a:ext cx="7566343" cy="1828800"/>
          </a:xfrm>
        </p:spPr>
        <p:txBody>
          <a:bodyPr/>
          <a:lstStyle/>
          <a:p>
            <a:r>
              <a:rPr lang="en-US" dirty="0"/>
              <a:t>Leveraging the Microsoft Graph API from the SharePoint Framework </a:t>
            </a:r>
          </a:p>
        </p:txBody>
      </p:sp>
      <p:sp>
        <p:nvSpPr>
          <p:cNvPr id="5" name="Text Placeholder 4"/>
          <p:cNvSpPr>
            <a:spLocks noGrp="1"/>
          </p:cNvSpPr>
          <p:nvPr>
            <p:ph type="body" sz="quarter" idx="12"/>
          </p:nvPr>
        </p:nvSpPr>
        <p:spPr/>
        <p:txBody>
          <a:bodyPr/>
          <a:lstStyle/>
          <a:p>
            <a:r>
              <a:rPr lang="en-US" dirty="0"/>
              <a:t>Extending SharePoint with information from the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BA819A-BBF1-6B4E-931B-E498434F1A07}"/>
              </a:ext>
            </a:extLst>
          </p:cNvPr>
          <p:cNvSpPr>
            <a:spLocks noGrp="1"/>
          </p:cNvSpPr>
          <p:nvPr>
            <p:ph type="title"/>
          </p:nvPr>
        </p:nvSpPr>
        <p:spPr/>
        <p:txBody>
          <a:bodyPr/>
          <a:lstStyle/>
          <a:p>
            <a:r>
              <a:rPr lang="en-US" dirty="0"/>
              <a:t>Add SharePoint Package to SharePoint App Catalog</a:t>
            </a:r>
          </a:p>
        </p:txBody>
      </p:sp>
      <p:sp>
        <p:nvSpPr>
          <p:cNvPr id="8" name="Text Placeholder 7">
            <a:extLst>
              <a:ext uri="{FF2B5EF4-FFF2-40B4-BE49-F238E27FC236}">
                <a16:creationId xmlns:a16="http://schemas.microsoft.com/office/drawing/2014/main" id="{6C590F03-7E50-AD4A-A381-ED8F20034532}"/>
              </a:ext>
            </a:extLst>
          </p:cNvPr>
          <p:cNvSpPr>
            <a:spLocks noGrp="1"/>
          </p:cNvSpPr>
          <p:nvPr>
            <p:ph type="body" sz="quarter" idx="10"/>
          </p:nvPr>
        </p:nvSpPr>
        <p:spPr>
          <a:xfrm>
            <a:off x="465138" y="1919804"/>
            <a:ext cx="11533187" cy="1785104"/>
          </a:xfrm>
        </p:spPr>
        <p:txBody>
          <a:bodyPr/>
          <a:lstStyle/>
          <a:p>
            <a:r>
              <a:rPr lang="en-US" sz="2400" dirty="0"/>
              <a:t>Upload SharePoint packages to the app catalog</a:t>
            </a:r>
          </a:p>
          <a:p>
            <a:endParaRPr lang="en-US" dirty="0"/>
          </a:p>
          <a:p>
            <a:pPr lvl="1"/>
            <a:r>
              <a:rPr lang="en-US" sz="1800" dirty="0"/>
              <a:t>Extra note in dialog notifies of additional step required</a:t>
            </a:r>
          </a:p>
          <a:p>
            <a:pPr lvl="1"/>
            <a:r>
              <a:rPr lang="en-US" sz="1800" dirty="0"/>
              <a:t>While application can be installed in SharePoint sites,</a:t>
            </a:r>
            <a:br>
              <a:rPr lang="en-US" sz="1800" dirty="0"/>
            </a:br>
            <a:r>
              <a:rPr lang="en-US" sz="1800" dirty="0"/>
              <a:t>it does not have the permissions granted that it needs</a:t>
            </a:r>
            <a:br>
              <a:rPr lang="en-US" sz="1800" dirty="0"/>
            </a:br>
            <a:r>
              <a:rPr lang="en-US" sz="1800" dirty="0"/>
              <a:t>to access Azure AD protected resources</a:t>
            </a:r>
          </a:p>
        </p:txBody>
      </p:sp>
      <p:pic>
        <p:nvPicPr>
          <p:cNvPr id="12" name="Picture 11">
            <a:extLst>
              <a:ext uri="{FF2B5EF4-FFF2-40B4-BE49-F238E27FC236}">
                <a16:creationId xmlns:a16="http://schemas.microsoft.com/office/drawing/2014/main" id="{29291EF6-E42F-7440-9C9D-95859A0C920C}"/>
              </a:ext>
            </a:extLst>
          </p:cNvPr>
          <p:cNvPicPr>
            <a:picLocks noChangeAspect="1"/>
          </p:cNvPicPr>
          <p:nvPr/>
        </p:nvPicPr>
        <p:blipFill>
          <a:blip r:embed="rId2"/>
          <a:stretch>
            <a:fillRect/>
          </a:stretch>
        </p:blipFill>
        <p:spPr>
          <a:xfrm>
            <a:off x="6393023" y="3214124"/>
            <a:ext cx="5800563" cy="3353880"/>
          </a:xfrm>
          <a:prstGeom prst="rect">
            <a:avLst/>
          </a:prstGeom>
        </p:spPr>
      </p:pic>
    </p:spTree>
    <p:extLst>
      <p:ext uri="{BB962C8B-B14F-4D97-AF65-F5344CB8AC3E}">
        <p14:creationId xmlns:p14="http://schemas.microsoft.com/office/powerpoint/2010/main" val="25429238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76908-7459-8A43-87E4-1BEE3948D542}"/>
              </a:ext>
            </a:extLst>
          </p:cNvPr>
          <p:cNvSpPr>
            <a:spLocks noGrp="1"/>
          </p:cNvSpPr>
          <p:nvPr>
            <p:ph type="title"/>
          </p:nvPr>
        </p:nvSpPr>
        <p:spPr/>
        <p:txBody>
          <a:bodyPr/>
          <a:lstStyle/>
          <a:p>
            <a:r>
              <a:rPr lang="en-US" dirty="0"/>
              <a:t>Approve / Reject with SharePoint Online API Management Page</a:t>
            </a:r>
          </a:p>
        </p:txBody>
      </p:sp>
      <p:pic>
        <p:nvPicPr>
          <p:cNvPr id="9" name="Picture 8">
            <a:extLst>
              <a:ext uri="{FF2B5EF4-FFF2-40B4-BE49-F238E27FC236}">
                <a16:creationId xmlns:a16="http://schemas.microsoft.com/office/drawing/2014/main" id="{BA3DED1D-5B65-9547-8D2B-396BE49DBF02}"/>
              </a:ext>
            </a:extLst>
          </p:cNvPr>
          <p:cNvPicPr>
            <a:picLocks noChangeAspect="1"/>
          </p:cNvPicPr>
          <p:nvPr/>
        </p:nvPicPr>
        <p:blipFill>
          <a:blip r:embed="rId2"/>
          <a:stretch>
            <a:fillRect/>
          </a:stretch>
        </p:blipFill>
        <p:spPr>
          <a:xfrm>
            <a:off x="8493668" y="1253299"/>
            <a:ext cx="2339612" cy="5213191"/>
          </a:xfrm>
          <a:prstGeom prst="rect">
            <a:avLst/>
          </a:prstGeom>
        </p:spPr>
      </p:pic>
      <p:pic>
        <p:nvPicPr>
          <p:cNvPr id="7" name="Picture 6">
            <a:extLst>
              <a:ext uri="{FF2B5EF4-FFF2-40B4-BE49-F238E27FC236}">
                <a16:creationId xmlns:a16="http://schemas.microsoft.com/office/drawing/2014/main" id="{B85CD8D1-9D2D-7242-9E40-C612F55FBA26}"/>
              </a:ext>
            </a:extLst>
          </p:cNvPr>
          <p:cNvPicPr>
            <a:picLocks noChangeAspect="1"/>
          </p:cNvPicPr>
          <p:nvPr/>
        </p:nvPicPr>
        <p:blipFill>
          <a:blip r:embed="rId3"/>
          <a:stretch>
            <a:fillRect/>
          </a:stretch>
        </p:blipFill>
        <p:spPr>
          <a:xfrm>
            <a:off x="1259953" y="1716690"/>
            <a:ext cx="6438900" cy="5041900"/>
          </a:xfrm>
          <a:prstGeom prst="rect">
            <a:avLst/>
          </a:prstGeom>
        </p:spPr>
      </p:pic>
    </p:spTree>
    <p:extLst>
      <p:ext uri="{BB962C8B-B14F-4D97-AF65-F5344CB8AC3E}">
        <p14:creationId xmlns:p14="http://schemas.microsoft.com/office/powerpoint/2010/main" val="25850571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4E4E7-281D-8E46-BB8F-E3AC899F07D5}"/>
              </a:ext>
            </a:extLst>
          </p:cNvPr>
          <p:cNvSpPr>
            <a:spLocks noGrp="1"/>
          </p:cNvSpPr>
          <p:nvPr>
            <p:ph type="title"/>
          </p:nvPr>
        </p:nvSpPr>
        <p:spPr/>
        <p:txBody>
          <a:bodyPr/>
          <a:lstStyle/>
          <a:p>
            <a:r>
              <a:rPr lang="en-US"/>
              <a:t>SharePoint Framework Includes a Microsoft Graph Client</a:t>
            </a:r>
            <a:endParaRPr lang="en-US" dirty="0"/>
          </a:p>
        </p:txBody>
      </p:sp>
      <p:sp>
        <p:nvSpPr>
          <p:cNvPr id="4" name="Text Placeholder 3">
            <a:extLst>
              <a:ext uri="{FF2B5EF4-FFF2-40B4-BE49-F238E27FC236}">
                <a16:creationId xmlns:a16="http://schemas.microsoft.com/office/drawing/2014/main" id="{5E485200-6B9F-D04F-BEEE-01D42D3C7F2D}"/>
              </a:ext>
            </a:extLst>
          </p:cNvPr>
          <p:cNvSpPr>
            <a:spLocks noGrp="1"/>
          </p:cNvSpPr>
          <p:nvPr>
            <p:ph type="body" sz="quarter" idx="10"/>
          </p:nvPr>
        </p:nvSpPr>
        <p:spPr>
          <a:xfrm>
            <a:off x="465138" y="1919804"/>
            <a:ext cx="11533187" cy="1785104"/>
          </a:xfrm>
        </p:spPr>
        <p:txBody>
          <a:bodyPr/>
          <a:lstStyle/>
          <a:p>
            <a:r>
              <a:rPr lang="en-US" dirty="0" err="1"/>
              <a:t>MSGraphClient</a:t>
            </a:r>
            <a:r>
              <a:rPr lang="en-US" dirty="0"/>
              <a:t>: SharePoint Framework’s Microsoft Graph Client</a:t>
            </a:r>
          </a:p>
          <a:p>
            <a:endParaRPr lang="en-US" dirty="0"/>
          </a:p>
          <a:p>
            <a:r>
              <a:rPr lang="en-US" dirty="0"/>
              <a:t>Abstracts the token acquisition from the SharePoint Framework’s support for Azure AD</a:t>
            </a:r>
          </a:p>
          <a:p>
            <a:endParaRPr lang="en-US" dirty="0"/>
          </a:p>
          <a:p>
            <a:r>
              <a:rPr lang="en-US" dirty="0"/>
              <a:t>Wraps the Microsoft Graph JavaScript SDK and initializes it with one line that returns a promise</a:t>
            </a:r>
          </a:p>
        </p:txBody>
      </p:sp>
      <p:sp>
        <p:nvSpPr>
          <p:cNvPr id="10" name="Text Placeholder 9">
            <a:extLst>
              <a:ext uri="{FF2B5EF4-FFF2-40B4-BE49-F238E27FC236}">
                <a16:creationId xmlns:a16="http://schemas.microsoft.com/office/drawing/2014/main" id="{9A51DF86-2FCC-3542-82A9-C5C17A0418C6}"/>
              </a:ext>
            </a:extLst>
          </p:cNvPr>
          <p:cNvSpPr>
            <a:spLocks noGrp="1"/>
          </p:cNvSpPr>
          <p:nvPr>
            <p:ph type="body" sz="quarter" idx="12"/>
          </p:nvPr>
        </p:nvSpPr>
        <p:spPr>
          <a:xfrm>
            <a:off x="465138" y="4477703"/>
            <a:ext cx="11533187" cy="2234458"/>
          </a:xfrm>
          <a:solidFill>
            <a:schemeClr val="bg1"/>
          </a:solidFill>
        </p:spPr>
        <p:txBody>
          <a:bodyPr vert="horz" wrap="square" lIns="146304" tIns="91440" rIns="146304" bIns="91440" rtlCol="0">
            <a:spAutoFit/>
          </a:bodyPr>
          <a:lstStyle/>
          <a:p>
            <a:pPr>
              <a:lnSpc>
                <a:spcPct val="95000"/>
              </a:lnSpc>
              <a:spcBef>
                <a:spcPct val="20000"/>
              </a:spcBef>
            </a:pPr>
            <a:r>
              <a:rPr lang="en-US" sz="2400" dirty="0" err="1">
                <a:gradFill>
                  <a:gsLst>
                    <a:gs pos="1250">
                      <a:srgbClr val="000000"/>
                    </a:gs>
                    <a:gs pos="100000">
                      <a:srgbClr val="000000"/>
                    </a:gs>
                  </a:gsLst>
                  <a:lin ang="5400000" scaled="0"/>
                </a:gradFill>
                <a:latin typeface="Consolas" pitchFamily="49" charset="0"/>
                <a:cs typeface="Consolas" pitchFamily="49" charset="0"/>
              </a:rPr>
              <a:t>this.context.msGraphClientFactory</a:t>
            </a:r>
            <a:endParaRPr lang="en-US" sz="2400" dirty="0">
              <a:gradFill>
                <a:gsLst>
                  <a:gs pos="1250">
                    <a:srgbClr val="000000"/>
                  </a:gs>
                  <a:gs pos="100000">
                    <a:srgbClr val="000000"/>
                  </a:gs>
                </a:gsLst>
                <a:lin ang="5400000" scaled="0"/>
              </a:gradFill>
              <a:latin typeface="Consolas" pitchFamily="49" charset="0"/>
              <a:cs typeface="Consolas" pitchFamily="49" charset="0"/>
            </a:endParaRPr>
          </a:p>
          <a:p>
            <a:pPr>
              <a:lnSpc>
                <a:spcPct val="95000"/>
              </a:lnSpc>
              <a:spcBef>
                <a:spcPct val="20000"/>
              </a:spcBef>
            </a:pPr>
            <a:r>
              <a:rPr lang="en-US" sz="2400" dirty="0">
                <a:gradFill>
                  <a:gsLst>
                    <a:gs pos="1250">
                      <a:srgbClr val="000000"/>
                    </a:gs>
                    <a:gs pos="100000">
                      <a:srgbClr val="000000"/>
                    </a:gs>
                  </a:gsLst>
                  <a:lin ang="5400000" scaled="0"/>
                </a:gradFill>
                <a:latin typeface="Consolas" pitchFamily="49" charset="0"/>
                <a:cs typeface="Consolas" pitchFamily="49" charset="0"/>
              </a:rPr>
              <a:t>     .</a:t>
            </a:r>
            <a:r>
              <a:rPr lang="en-US" sz="2400" dirty="0" err="1">
                <a:gradFill>
                  <a:gsLst>
                    <a:gs pos="1250">
                      <a:srgbClr val="000000"/>
                    </a:gs>
                    <a:gs pos="100000">
                      <a:srgbClr val="000000"/>
                    </a:gs>
                  </a:gsLst>
                  <a:lin ang="5400000" scaled="0"/>
                </a:gradFill>
                <a:latin typeface="Consolas" pitchFamily="49" charset="0"/>
                <a:cs typeface="Consolas" pitchFamily="49" charset="0"/>
              </a:rPr>
              <a:t>getClient</a:t>
            </a:r>
            <a:r>
              <a:rPr lang="en-US" sz="2400" dirty="0">
                <a:gradFill>
                  <a:gsLst>
                    <a:gs pos="1250">
                      <a:srgbClr val="000000"/>
                    </a:gs>
                    <a:gs pos="100000">
                      <a:srgbClr val="000000"/>
                    </a:gs>
                  </a:gsLst>
                  <a:lin ang="5400000" scaled="0"/>
                </a:gradFill>
                <a:latin typeface="Consolas" pitchFamily="49" charset="0"/>
                <a:cs typeface="Consolas" pitchFamily="49" charset="0"/>
              </a:rPr>
              <a:t>()</a:t>
            </a:r>
          </a:p>
          <a:p>
            <a:pPr>
              <a:lnSpc>
                <a:spcPct val="95000"/>
              </a:lnSpc>
              <a:spcBef>
                <a:spcPct val="20000"/>
              </a:spcBef>
            </a:pPr>
            <a:r>
              <a:rPr lang="en-US" sz="2400" dirty="0">
                <a:gradFill>
                  <a:gsLst>
                    <a:gs pos="1250">
                      <a:srgbClr val="000000"/>
                    </a:gs>
                    <a:gs pos="100000">
                      <a:srgbClr val="000000"/>
                    </a:gs>
                  </a:gsLst>
                  <a:lin ang="5400000" scaled="0"/>
                </a:gradFill>
                <a:latin typeface="Consolas" pitchFamily="49" charset="0"/>
                <a:cs typeface="Consolas" pitchFamily="49" charset="0"/>
              </a:rPr>
              <a:t>     .then((client: </a:t>
            </a:r>
            <a:r>
              <a:rPr lang="en-US" sz="2400" dirty="0" err="1">
                <a:gradFill>
                  <a:gsLst>
                    <a:gs pos="1250">
                      <a:srgbClr val="000000"/>
                    </a:gs>
                    <a:gs pos="100000">
                      <a:srgbClr val="000000"/>
                    </a:gs>
                  </a:gsLst>
                  <a:lin ang="5400000" scaled="0"/>
                </a:gradFill>
                <a:latin typeface="Consolas" pitchFamily="49" charset="0"/>
                <a:cs typeface="Consolas" pitchFamily="49" charset="0"/>
              </a:rPr>
              <a:t>MSGraphClient</a:t>
            </a:r>
            <a:r>
              <a:rPr lang="en-US" sz="2400" dirty="0">
                <a:gradFill>
                  <a:gsLst>
                    <a:gs pos="1250">
                      <a:srgbClr val="000000"/>
                    </a:gs>
                    <a:gs pos="100000">
                      <a:srgbClr val="000000"/>
                    </a:gs>
                  </a:gsLst>
                  <a:lin ang="5400000" scaled="0"/>
                </a:gradFill>
                <a:latin typeface="Consolas" pitchFamily="49" charset="0"/>
                <a:cs typeface="Consolas" pitchFamily="49" charset="0"/>
              </a:rPr>
              <a:t>): void =&gt; {</a:t>
            </a:r>
          </a:p>
          <a:p>
            <a:pPr>
              <a:lnSpc>
                <a:spcPct val="95000"/>
              </a:lnSpc>
              <a:spcBef>
                <a:spcPct val="20000"/>
              </a:spcBef>
            </a:pPr>
            <a:r>
              <a:rPr lang="en-US" sz="2400" dirty="0">
                <a:gradFill>
                  <a:gsLst>
                    <a:gs pos="1250">
                      <a:srgbClr val="000000"/>
                    </a:gs>
                    <a:gs pos="100000">
                      <a:srgbClr val="000000"/>
                    </a:gs>
                  </a:gsLst>
                  <a:lin ang="5400000" scaled="0"/>
                </a:gradFill>
                <a:latin typeface="Consolas" pitchFamily="49" charset="0"/>
                <a:cs typeface="Consolas" pitchFamily="49" charset="0"/>
              </a:rPr>
              <a:t>       // use </a:t>
            </a:r>
            <a:r>
              <a:rPr lang="en-US" sz="2400" dirty="0" err="1">
                <a:gradFill>
                  <a:gsLst>
                    <a:gs pos="1250">
                      <a:srgbClr val="000000"/>
                    </a:gs>
                    <a:gs pos="100000">
                      <a:srgbClr val="000000"/>
                    </a:gs>
                  </a:gsLst>
                  <a:lin ang="5400000" scaled="0"/>
                </a:gradFill>
                <a:latin typeface="Consolas" pitchFamily="49" charset="0"/>
                <a:cs typeface="Consolas" pitchFamily="49" charset="0"/>
              </a:rPr>
              <a:t>MSGraphClient</a:t>
            </a:r>
            <a:r>
              <a:rPr lang="en-US" sz="2400" dirty="0">
                <a:gradFill>
                  <a:gsLst>
                    <a:gs pos="1250">
                      <a:srgbClr val="000000"/>
                    </a:gs>
                    <a:gs pos="100000">
                      <a:srgbClr val="000000"/>
                    </a:gs>
                  </a:gsLst>
                  <a:lin ang="5400000" scaled="0"/>
                </a:gradFill>
                <a:latin typeface="Consolas" pitchFamily="49" charset="0"/>
                <a:cs typeface="Consolas" pitchFamily="49" charset="0"/>
              </a:rPr>
              <a:t> here</a:t>
            </a:r>
          </a:p>
          <a:p>
            <a:pPr>
              <a:lnSpc>
                <a:spcPct val="95000"/>
              </a:lnSpc>
              <a:spcBef>
                <a:spcPct val="20000"/>
              </a:spcBef>
            </a:pPr>
            <a:r>
              <a:rPr lang="en-US" sz="2400" dirty="0">
                <a:gradFill>
                  <a:gsLst>
                    <a:gs pos="1250">
                      <a:srgbClr val="000000"/>
                    </a:gs>
                    <a:gs pos="100000">
                      <a:srgbClr val="000000"/>
                    </a:gs>
                  </a:gsLst>
                  <a:lin ang="5400000" scaled="0"/>
                </a:gradFill>
                <a:latin typeface="Consolas" pitchFamily="49" charset="0"/>
                <a:cs typeface="Consolas" pitchFamily="49" charset="0"/>
              </a:rPr>
              <a:t>     });</a:t>
            </a:r>
          </a:p>
        </p:txBody>
      </p:sp>
    </p:spTree>
    <p:extLst>
      <p:ext uri="{BB962C8B-B14F-4D97-AF65-F5344CB8AC3E}">
        <p14:creationId xmlns:p14="http://schemas.microsoft.com/office/powerpoint/2010/main" val="9518461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8FFE-7DAD-CC4C-8050-37A5A24D161C}"/>
              </a:ext>
            </a:extLst>
          </p:cNvPr>
          <p:cNvSpPr>
            <a:spLocks noGrp="1"/>
          </p:cNvSpPr>
          <p:nvPr>
            <p:ph type="title"/>
          </p:nvPr>
        </p:nvSpPr>
        <p:spPr/>
        <p:txBody>
          <a:bodyPr/>
          <a:lstStyle/>
          <a:p>
            <a:r>
              <a:rPr lang="en-US" sz="4400" dirty="0"/>
              <a:t>Microsoft Graph TypeScript Type Declarations</a:t>
            </a:r>
          </a:p>
        </p:txBody>
      </p:sp>
      <p:sp>
        <p:nvSpPr>
          <p:cNvPr id="3" name="Text Placeholder 2">
            <a:extLst>
              <a:ext uri="{FF2B5EF4-FFF2-40B4-BE49-F238E27FC236}">
                <a16:creationId xmlns:a16="http://schemas.microsoft.com/office/drawing/2014/main" id="{E25E72ED-2D61-824A-83DB-C372BD4A28B5}"/>
              </a:ext>
            </a:extLst>
          </p:cNvPr>
          <p:cNvSpPr>
            <a:spLocks noGrp="1"/>
          </p:cNvSpPr>
          <p:nvPr>
            <p:ph type="body" sz="quarter" idx="10"/>
          </p:nvPr>
        </p:nvSpPr>
        <p:spPr>
          <a:xfrm>
            <a:off x="528849" y="1476622"/>
            <a:ext cx="11378776" cy="4724370"/>
          </a:xfrm>
          <a:solidFill>
            <a:schemeClr val="bg1"/>
          </a:solidFill>
        </p:spPr>
        <p:txBody>
          <a:bodyPr/>
          <a:lstStyle/>
          <a:p>
            <a:r>
              <a:rPr lang="en-US" sz="2000" dirty="0"/>
              <a:t>import * as </a:t>
            </a:r>
            <a:r>
              <a:rPr lang="en-US" sz="2000" dirty="0" err="1"/>
              <a:t>MicrosoftGraph</a:t>
            </a:r>
            <a:r>
              <a:rPr lang="en-US" sz="2000" dirty="0"/>
              <a:t> from '@</a:t>
            </a:r>
            <a:r>
              <a:rPr lang="en-US" sz="2000" dirty="0" err="1"/>
              <a:t>microsoft</a:t>
            </a:r>
            <a:r>
              <a:rPr lang="en-US" sz="2000" dirty="0"/>
              <a:t>/</a:t>
            </a:r>
            <a:r>
              <a:rPr lang="en-US" sz="2000" dirty="0" err="1"/>
              <a:t>microsoft</a:t>
            </a:r>
            <a:r>
              <a:rPr lang="en-US" sz="2000" dirty="0"/>
              <a:t>-graph-types';</a:t>
            </a:r>
          </a:p>
          <a:p>
            <a:endParaRPr lang="en-US" sz="2000" dirty="0"/>
          </a:p>
          <a:p>
            <a:r>
              <a:rPr lang="en-US" sz="2000" dirty="0"/>
              <a:t>// </a:t>
            </a:r>
            <a:r>
              <a:rPr lang="en-US" sz="2000" dirty="0" err="1"/>
              <a:t>init</a:t>
            </a:r>
            <a:r>
              <a:rPr lang="en-US" sz="2000" dirty="0"/>
              <a:t> Microsoft Graph client</a:t>
            </a:r>
          </a:p>
          <a:p>
            <a:endParaRPr lang="en-US" sz="2000" dirty="0"/>
          </a:p>
          <a:p>
            <a:r>
              <a:rPr lang="en-US" sz="2000" dirty="0"/>
              <a:t>client</a:t>
            </a:r>
          </a:p>
          <a:p>
            <a:r>
              <a:rPr lang="en-US" sz="2000" dirty="0"/>
              <a:t>  .</a:t>
            </a:r>
            <a:r>
              <a:rPr lang="en-US" sz="2000" dirty="0" err="1"/>
              <a:t>api</a:t>
            </a:r>
            <a:r>
              <a:rPr lang="en-US" sz="2000" dirty="0"/>
              <a:t>('/me')</a:t>
            </a:r>
          </a:p>
          <a:p>
            <a:r>
              <a:rPr lang="en-US" sz="2000" dirty="0"/>
              <a:t>  .get((error: any, user: </a:t>
            </a:r>
            <a:r>
              <a:rPr lang="en-US" sz="2000" dirty="0" err="1"/>
              <a:t>MicrosoftGraph.User</a:t>
            </a:r>
            <a:r>
              <a:rPr lang="en-US" sz="2000" dirty="0"/>
              <a:t>, </a:t>
            </a:r>
            <a:r>
              <a:rPr lang="en-US" sz="2000" dirty="0" err="1"/>
              <a:t>rawResponse</a:t>
            </a:r>
            <a:r>
              <a:rPr lang="en-US" sz="2000" dirty="0"/>
              <a:t>?: any) =&gt; {</a:t>
            </a:r>
          </a:p>
          <a:p>
            <a:r>
              <a:rPr lang="en-US" sz="2000" dirty="0"/>
              <a:t>    </a:t>
            </a:r>
            <a:r>
              <a:rPr lang="en-US" sz="2000" dirty="0" err="1"/>
              <a:t>console.log</a:t>
            </a:r>
            <a:r>
              <a:rPr lang="en-US" sz="2000" dirty="0"/>
              <a:t>('name: ', </a:t>
            </a:r>
            <a:r>
              <a:rPr lang="en-US" sz="2000" dirty="0" err="1"/>
              <a:t>user.displayName</a:t>
            </a:r>
            <a:r>
              <a:rPr lang="en-US" sz="2000" dirty="0"/>
              <a:t>);</a:t>
            </a:r>
          </a:p>
          <a:p>
            <a:r>
              <a:rPr lang="en-US" sz="2000" dirty="0"/>
              <a:t>    </a:t>
            </a:r>
            <a:r>
              <a:rPr lang="en-US" sz="2000" dirty="0" err="1"/>
              <a:t>console.log</a:t>
            </a:r>
            <a:r>
              <a:rPr lang="en-US" sz="2000" dirty="0"/>
              <a:t>('email: ', </a:t>
            </a:r>
            <a:r>
              <a:rPr lang="en-US" sz="2000" dirty="0" err="1"/>
              <a:t>user.displmailayName</a:t>
            </a:r>
            <a:r>
              <a:rPr lang="en-US" sz="2000" dirty="0"/>
              <a:t>);</a:t>
            </a:r>
          </a:p>
          <a:p>
            <a:r>
              <a:rPr lang="en-US" sz="2000" dirty="0"/>
              <a:t>    </a:t>
            </a:r>
            <a:r>
              <a:rPr lang="en-US" sz="2000" dirty="0" err="1"/>
              <a:t>console.log</a:t>
            </a:r>
            <a:r>
              <a:rPr lang="en-US" sz="2000" dirty="0"/>
              <a:t>('phone: ', </a:t>
            </a:r>
            <a:r>
              <a:rPr lang="en-US" sz="2000" dirty="0" err="1"/>
              <a:t>user.businessPhones</a:t>
            </a:r>
            <a:r>
              <a:rPr lang="en-US" sz="2000" dirty="0"/>
              <a:t>[0]);</a:t>
            </a:r>
          </a:p>
          <a:p>
            <a:r>
              <a:rPr lang="en-US" sz="2000" dirty="0"/>
              <a:t>    });</a:t>
            </a:r>
          </a:p>
          <a:p>
            <a:r>
              <a:rPr lang="en-US" sz="2000" dirty="0"/>
              <a:t>  });</a:t>
            </a:r>
          </a:p>
          <a:p>
            <a:endParaRPr lang="en-US" sz="2000" dirty="0"/>
          </a:p>
        </p:txBody>
      </p:sp>
    </p:spTree>
    <p:extLst>
      <p:ext uri="{BB962C8B-B14F-4D97-AF65-F5344CB8AC3E}">
        <p14:creationId xmlns:p14="http://schemas.microsoft.com/office/powerpoint/2010/main" val="31404927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Accessing User Details from the Microsoft Graph in a SharePoint Framework Client-Side Web Part</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293779"/>
            <a:ext cx="12436475" cy="532103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504709"/>
            <a:ext cx="11533187" cy="5232202"/>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800" dirty="0">
                <a:latin typeface="+mj-lt"/>
              </a:rPr>
              <a:t>Microsoft Graph</a:t>
            </a:r>
          </a:p>
          <a:p>
            <a:pPr marL="342900" lvl="0" indent="-342900" defTabSz="914400">
              <a:lnSpc>
                <a:spcPct val="100000"/>
              </a:lnSpc>
              <a:spcBef>
                <a:spcPts val="600"/>
              </a:spcBef>
              <a:buSzTx/>
              <a:defRPr/>
            </a:pPr>
            <a:r>
              <a:rPr lang="en-US" sz="1800" dirty="0">
                <a:latin typeface="+mj-lt"/>
                <a:hlinkClick r:id="rId3"/>
              </a:rPr>
              <a:t>https://developer.microsoft.com/graph</a:t>
            </a:r>
            <a:endParaRPr lang="en-US" sz="1800" dirty="0">
              <a:latin typeface="+mj-lt"/>
            </a:endParaRPr>
          </a:p>
          <a:p>
            <a:pPr marL="342900" lvl="0" indent="-342900" defTabSz="914400">
              <a:lnSpc>
                <a:spcPct val="100000"/>
              </a:lnSpc>
              <a:spcBef>
                <a:spcPts val="600"/>
              </a:spcBef>
              <a:buSzTx/>
              <a:defRPr/>
            </a:pPr>
            <a:endParaRPr lang="en-US" sz="18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800" dirty="0">
                <a:latin typeface="+mj-lt"/>
              </a:rPr>
              <a:t>Graph Explorer</a:t>
            </a:r>
          </a:p>
          <a:p>
            <a:pPr marL="342900" lvl="0" indent="-342900" defTabSz="914400">
              <a:lnSpc>
                <a:spcPct val="100000"/>
              </a:lnSpc>
              <a:spcBef>
                <a:spcPts val="600"/>
              </a:spcBef>
              <a:buSzTx/>
              <a:defRPr/>
            </a:pPr>
            <a:r>
              <a:rPr lang="en-US" sz="1800" dirty="0">
                <a:latin typeface="+mj-lt"/>
                <a:hlinkClick r:id="rId4"/>
              </a:rPr>
              <a:t>https://developer.microsoft.com/graph/graph-explorer</a:t>
            </a:r>
            <a:endParaRPr lang="en-US" sz="1800" dirty="0">
              <a:latin typeface="+mj-lt"/>
            </a:endParaRPr>
          </a:p>
          <a:p>
            <a:pPr marL="342900" lvl="0" indent="-342900" defTabSz="914400">
              <a:lnSpc>
                <a:spcPct val="100000"/>
              </a:lnSpc>
              <a:spcBef>
                <a:spcPts val="600"/>
              </a:spcBef>
              <a:buSzTx/>
              <a:defRPr/>
            </a:pPr>
            <a:endParaRPr lang="en-US" sz="1800" dirty="0">
              <a:latin typeface="+mj-lt"/>
            </a:endParaRPr>
          </a:p>
          <a:p>
            <a:pPr marL="342900" indent="-342900" defTabSz="914400">
              <a:lnSpc>
                <a:spcPct val="100000"/>
              </a:lnSpc>
              <a:spcBef>
                <a:spcPts val="600"/>
              </a:spcBef>
              <a:buSzTx/>
            </a:pPr>
            <a:r>
              <a:rPr lang="en-US" sz="1800" b="1" dirty="0">
                <a:latin typeface="+mj-lt"/>
              </a:rPr>
              <a:t>Microsoft Graph JavaScript SDK</a:t>
            </a:r>
          </a:p>
          <a:p>
            <a:pPr marL="342900" indent="-342900" defTabSz="914400">
              <a:lnSpc>
                <a:spcPct val="100000"/>
              </a:lnSpc>
              <a:spcBef>
                <a:spcPts val="600"/>
              </a:spcBef>
              <a:buSzTx/>
            </a:pPr>
            <a:r>
              <a:rPr lang="en-US" sz="1800" b="1" dirty="0">
                <a:latin typeface="+mj-lt"/>
                <a:hlinkClick r:id="rId5"/>
              </a:rPr>
              <a:t>https://github.com/microsoftgraph/msgraph-sdk-javascript</a:t>
            </a:r>
            <a:r>
              <a:rPr lang="en-US" sz="1800" b="1" dirty="0">
                <a:latin typeface="+mj-lt"/>
              </a:rPr>
              <a:t> </a:t>
            </a:r>
          </a:p>
          <a:p>
            <a:pPr marL="342900" indent="-342900" defTabSz="914400">
              <a:lnSpc>
                <a:spcPct val="100000"/>
              </a:lnSpc>
              <a:spcBef>
                <a:spcPts val="600"/>
              </a:spcBef>
              <a:buSzTx/>
            </a:pPr>
            <a:endParaRPr lang="en-US" sz="1800" b="1" dirty="0">
              <a:latin typeface="+mj-lt"/>
            </a:endParaRPr>
          </a:p>
          <a:p>
            <a:pPr marL="342900" lvl="0" indent="-342900" defTabSz="914400">
              <a:lnSpc>
                <a:spcPct val="100000"/>
              </a:lnSpc>
              <a:spcBef>
                <a:spcPts val="600"/>
              </a:spcBef>
              <a:buSzTx/>
              <a:defRPr/>
            </a:pPr>
            <a:r>
              <a:rPr lang="en-US" sz="1800" dirty="0">
                <a:latin typeface="+mj-lt"/>
              </a:rPr>
              <a:t>SharePoint Framework Documentation</a:t>
            </a:r>
          </a:p>
          <a:p>
            <a:pPr marL="342900" lvl="0" indent="-342900" defTabSz="914400">
              <a:lnSpc>
                <a:spcPct val="100000"/>
              </a:lnSpc>
              <a:spcBef>
                <a:spcPts val="600"/>
              </a:spcBef>
              <a:buSzTx/>
              <a:defRPr/>
            </a:pPr>
            <a:r>
              <a:rPr lang="en-US" sz="1800" dirty="0">
                <a:latin typeface="+mj-lt"/>
                <a:hlinkClick r:id="rId6"/>
              </a:rPr>
              <a:t>https://docs.microsoft.com/sharepoint/dev/spfx/sharepoint-framework-overview</a:t>
            </a:r>
            <a:endParaRPr lang="en-US" sz="1800" dirty="0">
              <a:latin typeface="+mj-lt"/>
            </a:endParaRPr>
          </a:p>
          <a:p>
            <a:pPr marL="342900" indent="-342900" defTabSz="914400">
              <a:lnSpc>
                <a:spcPct val="100000"/>
              </a:lnSpc>
              <a:spcBef>
                <a:spcPts val="600"/>
              </a:spcBef>
              <a:buSzTx/>
            </a:pPr>
            <a:endParaRPr lang="en-US" sz="1800" b="1" dirty="0">
              <a:latin typeface="+mj-lt"/>
            </a:endParaRPr>
          </a:p>
          <a:p>
            <a:pPr marL="342900" lvl="0" indent="-342900" defTabSz="914400">
              <a:lnSpc>
                <a:spcPct val="100000"/>
              </a:lnSpc>
              <a:spcBef>
                <a:spcPts val="600"/>
              </a:spcBef>
              <a:buSzTx/>
              <a:defRPr/>
            </a:pPr>
            <a:r>
              <a:rPr lang="en-US" sz="1800" dirty="0">
                <a:latin typeface="+mj-lt"/>
              </a:rPr>
              <a:t>Use the </a:t>
            </a:r>
            <a:r>
              <a:rPr lang="en-US" sz="1800" dirty="0" err="1">
                <a:latin typeface="+mj-lt"/>
              </a:rPr>
              <a:t>MSGraphClient</a:t>
            </a:r>
            <a:r>
              <a:rPr lang="en-US" sz="1800" dirty="0">
                <a:latin typeface="+mj-lt"/>
              </a:rPr>
              <a:t> to Connect to Microsoft Graph</a:t>
            </a:r>
          </a:p>
          <a:p>
            <a:pPr marL="342900" lvl="0" indent="-342900" defTabSz="914400">
              <a:lnSpc>
                <a:spcPct val="100000"/>
              </a:lnSpc>
              <a:spcBef>
                <a:spcPts val="600"/>
              </a:spcBef>
              <a:buSzTx/>
              <a:defRPr/>
            </a:pPr>
            <a:r>
              <a:rPr lang="en-US" sz="1800" dirty="0">
                <a:latin typeface="+mj-lt"/>
                <a:hlinkClick r:id="rId7"/>
              </a:rPr>
              <a:t>https://docs.microsoft.com/sharepoint/dev/spfx/use-msgraph</a:t>
            </a:r>
            <a:r>
              <a:rPr lang="en-US" sz="1800" dirty="0">
                <a:latin typeface="+mj-lt"/>
              </a:rPr>
              <a:t> </a:t>
            </a:r>
          </a:p>
          <a:p>
            <a:pPr marL="342900" indent="-342900" defTabSz="914400">
              <a:lnSpc>
                <a:spcPct val="100000"/>
              </a:lnSpc>
              <a:spcBef>
                <a:spcPts val="600"/>
              </a:spcBef>
              <a:buSzTx/>
            </a:pPr>
            <a:endParaRPr lang="en-US" sz="1800" b="1" dirty="0">
              <a:latin typeface="+mj-lt"/>
            </a:endParaRPr>
          </a:p>
        </p:txBody>
      </p:sp>
    </p:spTree>
    <p:extLst>
      <p:ext uri="{BB962C8B-B14F-4D97-AF65-F5344CB8AC3E}">
        <p14:creationId xmlns:p14="http://schemas.microsoft.com/office/powerpoint/2010/main" val="39064785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Microsoft Graph </a:t>
            </a:r>
            <a:br>
              <a:rPr lang="en-US" sz="2800" dirty="0"/>
            </a:br>
            <a:r>
              <a:rPr lang="en-US" sz="2800" dirty="0"/>
              <a:t>and </a:t>
            </a:r>
            <a:r>
              <a:rPr lang="en-US" sz="2800" dirty="0" err="1"/>
              <a:t>SPFx</a:t>
            </a:r>
            <a:endParaRPr lang="en-US" sz="2800" dirty="0"/>
          </a:p>
        </p:txBody>
      </p:sp>
      <p:sp>
        <p:nvSpPr>
          <p:cNvPr id="5" name="Text Placeholder 4"/>
          <p:cNvSpPr>
            <a:spLocks noGrp="1"/>
          </p:cNvSpPr>
          <p:nvPr>
            <p:ph type="body" sz="quarter" idx="10"/>
          </p:nvPr>
        </p:nvSpPr>
        <p:spPr>
          <a:xfrm>
            <a:off x="465138" y="1878013"/>
            <a:ext cx="3914774" cy="4559095"/>
          </a:xfrm>
        </p:spPr>
        <p:txBody>
          <a:bodyPr/>
          <a:lstStyle/>
          <a:p>
            <a:pPr>
              <a:spcBef>
                <a:spcPts val="1200"/>
              </a:spcBef>
            </a:pPr>
            <a:r>
              <a:rPr lang="en-US" sz="2000" dirty="0"/>
              <a:t>Intro to the Microsoft Graph</a:t>
            </a:r>
          </a:p>
          <a:p>
            <a:pPr>
              <a:spcBef>
                <a:spcPts val="1200"/>
              </a:spcBef>
            </a:pPr>
            <a:endParaRPr lang="en-US" sz="2000" dirty="0"/>
          </a:p>
          <a:p>
            <a:pPr>
              <a:spcBef>
                <a:spcPts val="1200"/>
              </a:spcBef>
            </a:pPr>
            <a:r>
              <a:rPr lang="en-US" sz="2000" dirty="0"/>
              <a:t>Granting SharePoint Online Tenants scopes to access Microsoft Graph Resources</a:t>
            </a:r>
          </a:p>
          <a:p>
            <a:pPr>
              <a:spcBef>
                <a:spcPts val="1200"/>
              </a:spcBef>
            </a:pPr>
            <a:endParaRPr lang="en-US" sz="2000" dirty="0"/>
          </a:p>
          <a:p>
            <a:pPr>
              <a:spcBef>
                <a:spcPts val="1200"/>
              </a:spcBef>
            </a:pPr>
            <a:r>
              <a:rPr lang="en-US" sz="2000" dirty="0" err="1"/>
              <a:t>SPFx’s</a:t>
            </a:r>
            <a:r>
              <a:rPr lang="en-US" sz="2000" dirty="0"/>
              <a:t> </a:t>
            </a:r>
            <a:r>
              <a:rPr lang="en-US" sz="2000" dirty="0" err="1"/>
              <a:t>MSGraphClient</a:t>
            </a:r>
            <a:endParaRPr lang="en-US" sz="2000" dirty="0"/>
          </a:p>
          <a:p>
            <a:pPr>
              <a:spcBef>
                <a:spcPts val="1200"/>
              </a:spcBef>
            </a:pPr>
            <a:endParaRPr lang="en-US" sz="2000" dirty="0"/>
          </a:p>
          <a:p>
            <a:pPr>
              <a:spcBef>
                <a:spcPts val="1200"/>
              </a:spcBef>
            </a:pPr>
            <a:r>
              <a:rPr lang="en-US" sz="2000" dirty="0"/>
              <a:t>Microsoft Graph TypeScript type declarations</a:t>
            </a:r>
          </a:p>
          <a:p>
            <a:pPr>
              <a:spcBef>
                <a:spcPts val="1200"/>
              </a:spcBef>
            </a:pPr>
            <a:endParaRPr lang="en-US" sz="2000" dirty="0"/>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5"/>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6">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7"/>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A412-8587-4144-A4B1-2FDE1A756A78}"/>
              </a:ext>
            </a:extLst>
          </p:cNvPr>
          <p:cNvSpPr>
            <a:spLocks noGrp="1"/>
          </p:cNvSpPr>
          <p:nvPr>
            <p:ph type="title"/>
          </p:nvPr>
        </p:nvSpPr>
        <p:spPr/>
        <p:txBody>
          <a:bodyPr/>
          <a:lstStyle/>
          <a:p>
            <a:r>
              <a:rPr lang="en-US" dirty="0"/>
              <a:t>Azure AD Applications: The Microsoft Graph Dependency</a:t>
            </a:r>
          </a:p>
        </p:txBody>
      </p:sp>
      <p:sp>
        <p:nvSpPr>
          <p:cNvPr id="3" name="Text Placeholder 2">
            <a:extLst>
              <a:ext uri="{FF2B5EF4-FFF2-40B4-BE49-F238E27FC236}">
                <a16:creationId xmlns:a16="http://schemas.microsoft.com/office/drawing/2014/main" id="{F26901A3-2E2C-6A40-8B43-AD0CED5DEC6F}"/>
              </a:ext>
            </a:extLst>
          </p:cNvPr>
          <p:cNvSpPr>
            <a:spLocks noGrp="1"/>
          </p:cNvSpPr>
          <p:nvPr>
            <p:ph type="body" sz="quarter" idx="10"/>
          </p:nvPr>
        </p:nvSpPr>
        <p:spPr>
          <a:xfrm>
            <a:off x="465138" y="1919804"/>
            <a:ext cx="11533187" cy="3599190"/>
          </a:xfrm>
        </p:spPr>
        <p:txBody>
          <a:bodyPr/>
          <a:lstStyle/>
          <a:p>
            <a:r>
              <a:rPr lang="en-US" sz="2800" dirty="0"/>
              <a:t>All Microsoft Graph access options (REST API / SDKs) depend on Azure AD</a:t>
            </a:r>
          </a:p>
          <a:p>
            <a:endParaRPr lang="en-US" sz="2800" dirty="0"/>
          </a:p>
          <a:p>
            <a:r>
              <a:rPr lang="en-US" sz="2800" dirty="0"/>
              <a:t>Must register an Azure AD application to access the Microsoft Graph</a:t>
            </a:r>
          </a:p>
          <a:p>
            <a:endParaRPr lang="en-US" sz="2800" dirty="0"/>
          </a:p>
          <a:p>
            <a:r>
              <a:rPr lang="en-US" sz="2800" dirty="0"/>
              <a:t>Use the Azure AD application to authenticate, gain authorization &amp; obtain an access token</a:t>
            </a:r>
          </a:p>
          <a:p>
            <a:endParaRPr lang="en-US" sz="2800" dirty="0"/>
          </a:p>
          <a:p>
            <a:r>
              <a:rPr lang="en-US" sz="2800" dirty="0"/>
              <a:t>Access token included in the underlying HTTP request to call the Microsoft Graph endpoint</a:t>
            </a:r>
          </a:p>
        </p:txBody>
      </p:sp>
    </p:spTree>
    <p:extLst>
      <p:ext uri="{BB962C8B-B14F-4D97-AF65-F5344CB8AC3E}">
        <p14:creationId xmlns:p14="http://schemas.microsoft.com/office/powerpoint/2010/main" val="24011735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DA89-FC75-FA46-9789-8ECABE2A7D1D}"/>
              </a:ext>
            </a:extLst>
          </p:cNvPr>
          <p:cNvSpPr>
            <a:spLocks noGrp="1"/>
          </p:cNvSpPr>
          <p:nvPr>
            <p:ph type="title"/>
          </p:nvPr>
        </p:nvSpPr>
        <p:spPr/>
        <p:txBody>
          <a:bodyPr/>
          <a:lstStyle/>
          <a:p>
            <a:r>
              <a:rPr lang="en-US" dirty="0"/>
              <a:t>Calling Secured Services from Client-side Code is a Challenge</a:t>
            </a:r>
          </a:p>
        </p:txBody>
      </p:sp>
      <p:sp>
        <p:nvSpPr>
          <p:cNvPr id="3" name="Text Placeholder 2">
            <a:extLst>
              <a:ext uri="{FF2B5EF4-FFF2-40B4-BE49-F238E27FC236}">
                <a16:creationId xmlns:a16="http://schemas.microsoft.com/office/drawing/2014/main" id="{7EB60E44-B11D-5948-9ACA-1D2FC34B262F}"/>
              </a:ext>
            </a:extLst>
          </p:cNvPr>
          <p:cNvSpPr>
            <a:spLocks noGrp="1"/>
          </p:cNvSpPr>
          <p:nvPr>
            <p:ph type="body" sz="quarter" idx="10"/>
          </p:nvPr>
        </p:nvSpPr>
        <p:spPr>
          <a:xfrm>
            <a:off x="465138" y="1919804"/>
            <a:ext cx="11533187" cy="3090077"/>
          </a:xfrm>
        </p:spPr>
        <p:txBody>
          <a:bodyPr/>
          <a:lstStyle/>
          <a:p>
            <a:r>
              <a:rPr lang="en-US" sz="2400" dirty="0"/>
              <a:t>Calling a secured service, like Microsoft Graph, requires the acquisition of a token</a:t>
            </a:r>
          </a:p>
          <a:p>
            <a:pPr lvl="1"/>
            <a:endParaRPr lang="en-US" sz="2000" dirty="0"/>
          </a:p>
          <a:p>
            <a:pPr lvl="1"/>
            <a:r>
              <a:rPr lang="en-US" sz="2000" dirty="0"/>
              <a:t>Authenticate and get authorized with Azure AD using an Azure AD application</a:t>
            </a:r>
          </a:p>
          <a:p>
            <a:pPr lvl="1"/>
            <a:r>
              <a:rPr lang="en-US" sz="2000" dirty="0"/>
              <a:t>Interactive login &amp; programmatic acquisition of access token</a:t>
            </a:r>
          </a:p>
          <a:p>
            <a:endParaRPr lang="en-US" dirty="0"/>
          </a:p>
          <a:p>
            <a:r>
              <a:rPr lang="en-US" sz="2400" dirty="0"/>
              <a:t>Client-side applications cannot securely do this across domains seamlessly</a:t>
            </a:r>
          </a:p>
          <a:p>
            <a:pPr lvl="1"/>
            <a:endParaRPr lang="en-US" sz="2000" dirty="0"/>
          </a:p>
          <a:p>
            <a:pPr lvl="1"/>
            <a:r>
              <a:rPr lang="en-US" sz="2000" dirty="0"/>
              <a:t>Can’t store application ID’s and secrets client side as they cannot be protected</a:t>
            </a:r>
          </a:p>
          <a:p>
            <a:pPr lvl="1"/>
            <a:r>
              <a:rPr lang="en-US" sz="2000" dirty="0"/>
              <a:t>Require an authentication prompt with a popup or redirection</a:t>
            </a:r>
          </a:p>
        </p:txBody>
      </p:sp>
    </p:spTree>
    <p:extLst>
      <p:ext uri="{BB962C8B-B14F-4D97-AF65-F5344CB8AC3E}">
        <p14:creationId xmlns:p14="http://schemas.microsoft.com/office/powerpoint/2010/main" val="28097545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B0C9-D2F8-7441-A649-99DA1C861AF8}"/>
              </a:ext>
            </a:extLst>
          </p:cNvPr>
          <p:cNvSpPr>
            <a:spLocks noGrp="1"/>
          </p:cNvSpPr>
          <p:nvPr>
            <p:ph type="title"/>
          </p:nvPr>
        </p:nvSpPr>
        <p:spPr/>
        <p:txBody>
          <a:bodyPr/>
          <a:lstStyle/>
          <a:p>
            <a:r>
              <a:rPr lang="en-US" dirty="0"/>
              <a:t>Solution: Proxy Calls to Secured Services through Existing Application</a:t>
            </a:r>
          </a:p>
        </p:txBody>
      </p:sp>
      <p:sp>
        <p:nvSpPr>
          <p:cNvPr id="3" name="Text Placeholder 2">
            <a:extLst>
              <a:ext uri="{FF2B5EF4-FFF2-40B4-BE49-F238E27FC236}">
                <a16:creationId xmlns:a16="http://schemas.microsoft.com/office/drawing/2014/main" id="{B01FEFE6-4942-F149-B356-9EE55700B6E6}"/>
              </a:ext>
            </a:extLst>
          </p:cNvPr>
          <p:cNvSpPr>
            <a:spLocks noGrp="1"/>
          </p:cNvSpPr>
          <p:nvPr>
            <p:ph type="body" sz="quarter" idx="10"/>
          </p:nvPr>
        </p:nvSpPr>
        <p:spPr>
          <a:xfrm>
            <a:off x="465138" y="1919804"/>
            <a:ext cx="11533187" cy="3736407"/>
          </a:xfrm>
        </p:spPr>
        <p:txBody>
          <a:bodyPr/>
          <a:lstStyle/>
          <a:p>
            <a:r>
              <a:rPr lang="en-US" sz="2400" dirty="0"/>
              <a:t>SharePoint Online already has an Azure AD application</a:t>
            </a:r>
          </a:p>
          <a:p>
            <a:pPr lvl="1"/>
            <a:endParaRPr lang="en-US" sz="2000" dirty="0"/>
          </a:p>
          <a:p>
            <a:pPr lvl="1"/>
            <a:r>
              <a:rPr lang="en-US" sz="2000" dirty="0"/>
              <a:t>Client-side solutions in SharePoint Online call the SharePoint REST API in the same domain</a:t>
            </a:r>
          </a:p>
          <a:p>
            <a:pPr lvl="1"/>
            <a:r>
              <a:rPr lang="en-US" sz="2000" dirty="0"/>
              <a:t>No extra authentication required</a:t>
            </a:r>
          </a:p>
          <a:p>
            <a:pPr lvl="1"/>
            <a:r>
              <a:rPr lang="en-US" sz="2000" dirty="0"/>
              <a:t>Provided these tenants have granted the necessary scopes, SharePoint will call the Microsoft Graph</a:t>
            </a:r>
          </a:p>
          <a:p>
            <a:pPr lvl="1"/>
            <a:r>
              <a:rPr lang="en-US" sz="2000" dirty="0"/>
              <a:t>Responses from the Microsoft Graph are returned back to the client-side application</a:t>
            </a:r>
          </a:p>
          <a:p>
            <a:pPr lvl="1"/>
            <a:endParaRPr lang="en-US" sz="2000" dirty="0"/>
          </a:p>
          <a:p>
            <a:r>
              <a:rPr lang="en-US" sz="2400" dirty="0"/>
              <a:t>Permission requests to Azure AD applications (aka: resources) must be approved</a:t>
            </a:r>
          </a:p>
          <a:p>
            <a:pPr lvl="1"/>
            <a:endParaRPr lang="en-US" sz="2000" dirty="0"/>
          </a:p>
          <a:p>
            <a:pPr lvl="1"/>
            <a:r>
              <a:rPr lang="en-US" sz="2000" dirty="0"/>
              <a:t>Only SharePoint Online tenant administrators can grant / reject permission requests</a:t>
            </a:r>
          </a:p>
          <a:p>
            <a:pPr lvl="1"/>
            <a:r>
              <a:rPr lang="en-US" sz="2000" dirty="0"/>
              <a:t>Approved permissions are available to all client-side solutions in a tenant</a:t>
            </a:r>
          </a:p>
        </p:txBody>
      </p:sp>
    </p:spTree>
    <p:extLst>
      <p:ext uri="{BB962C8B-B14F-4D97-AF65-F5344CB8AC3E}">
        <p14:creationId xmlns:p14="http://schemas.microsoft.com/office/powerpoint/2010/main" val="10643784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D52315-2A92-8B4A-941E-91AF8D844124}"/>
              </a:ext>
            </a:extLst>
          </p:cNvPr>
          <p:cNvSpPr>
            <a:spLocks noGrp="1"/>
          </p:cNvSpPr>
          <p:nvPr>
            <p:ph type="title"/>
          </p:nvPr>
        </p:nvSpPr>
        <p:spPr/>
        <p:txBody>
          <a:bodyPr/>
          <a:lstStyle/>
          <a:p>
            <a:r>
              <a:rPr lang="en-US" dirty="0" err="1"/>
              <a:t>SPFx</a:t>
            </a:r>
            <a:r>
              <a:rPr lang="en-US" dirty="0"/>
              <a:t> Solutions Declare Permission Requests</a:t>
            </a:r>
          </a:p>
        </p:txBody>
      </p:sp>
      <p:sp>
        <p:nvSpPr>
          <p:cNvPr id="4" name="Text Placeholder 3">
            <a:extLst>
              <a:ext uri="{FF2B5EF4-FFF2-40B4-BE49-F238E27FC236}">
                <a16:creationId xmlns:a16="http://schemas.microsoft.com/office/drawing/2014/main" id="{4D9FC978-D1D7-7C4E-A00C-9A2FAE9CB752}"/>
              </a:ext>
            </a:extLst>
          </p:cNvPr>
          <p:cNvSpPr>
            <a:spLocks noGrp="1"/>
          </p:cNvSpPr>
          <p:nvPr>
            <p:ph type="body" sz="quarter" idx="10"/>
          </p:nvPr>
        </p:nvSpPr>
        <p:spPr>
          <a:xfrm>
            <a:off x="528849" y="1476622"/>
            <a:ext cx="11378776" cy="4601260"/>
          </a:xfrm>
          <a:solidFill>
            <a:schemeClr val="bg1"/>
          </a:solidFill>
        </p:spPr>
        <p:txBody>
          <a:bodyPr/>
          <a:lstStyle/>
          <a:p>
            <a:r>
              <a:rPr lang="en-US" sz="1400" dirty="0"/>
              <a:t>// package-</a:t>
            </a:r>
            <a:r>
              <a:rPr lang="en-US" sz="1400" dirty="0" err="1"/>
              <a:t>solution.json</a:t>
            </a:r>
            <a:endParaRPr lang="en-US" sz="1400" dirty="0"/>
          </a:p>
          <a:p>
            <a:r>
              <a:rPr lang="en-US" sz="1400" dirty="0"/>
              <a:t>{</a:t>
            </a:r>
          </a:p>
          <a:p>
            <a:r>
              <a:rPr lang="en-US" sz="1400" dirty="0"/>
              <a:t>  "$schema": "https://</a:t>
            </a:r>
            <a:r>
              <a:rPr lang="en-US" sz="1400" dirty="0" err="1"/>
              <a:t>developer.microsoft.com</a:t>
            </a:r>
            <a:r>
              <a:rPr lang="en-US" sz="1400" dirty="0"/>
              <a:t>/</a:t>
            </a:r>
            <a:r>
              <a:rPr lang="en-US" sz="1400" dirty="0" err="1"/>
              <a:t>json</a:t>
            </a:r>
            <a:r>
              <a:rPr lang="en-US" sz="1400" dirty="0"/>
              <a:t>-schemas/</a:t>
            </a:r>
            <a:r>
              <a:rPr lang="en-US" sz="1400" dirty="0" err="1"/>
              <a:t>spfx</a:t>
            </a:r>
            <a:r>
              <a:rPr lang="en-US" sz="1400" dirty="0"/>
              <a:t>-build/package-</a:t>
            </a:r>
            <a:r>
              <a:rPr lang="en-US" sz="1400" dirty="0" err="1"/>
              <a:t>solution.schema.json</a:t>
            </a:r>
            <a:r>
              <a:rPr lang="en-US" sz="1400" dirty="0"/>
              <a:t>",</a:t>
            </a:r>
          </a:p>
          <a:p>
            <a:r>
              <a:rPr lang="en-US" sz="1400" dirty="0"/>
              <a:t>  "solution": {</a:t>
            </a:r>
          </a:p>
          <a:p>
            <a:r>
              <a:rPr lang="en-US" sz="1400" dirty="0"/>
              <a:t>    "name": "</a:t>
            </a:r>
            <a:r>
              <a:rPr lang="en-US" sz="1400" dirty="0" err="1"/>
              <a:t>ms</a:t>
            </a:r>
            <a:r>
              <a:rPr lang="en-US" sz="1400" dirty="0"/>
              <a:t>-graph-</a:t>
            </a:r>
            <a:r>
              <a:rPr lang="en-US" sz="1400" dirty="0" err="1"/>
              <a:t>sp</a:t>
            </a:r>
            <a:r>
              <a:rPr lang="en-US" sz="1400" dirty="0"/>
              <a:t>-</a:t>
            </a:r>
            <a:r>
              <a:rPr lang="en-US" sz="1400" dirty="0" err="1"/>
              <a:t>fx</a:t>
            </a:r>
            <a:r>
              <a:rPr lang="en-US" sz="1400" dirty="0"/>
              <a:t>-client-side-solution",</a:t>
            </a:r>
          </a:p>
          <a:p>
            <a:r>
              <a:rPr lang="en-US" sz="1400" dirty="0"/>
              <a:t>    "id": "dfb230b7-4f61-431f-9b65-a34e83922663",</a:t>
            </a:r>
          </a:p>
          <a:p>
            <a:r>
              <a:rPr lang="en-US" sz="1400" dirty="0"/>
              <a:t>    "version": "1.0.0.0",</a:t>
            </a:r>
          </a:p>
          <a:p>
            <a:r>
              <a:rPr lang="en-US" sz="1400" dirty="0"/>
              <a:t>    "</a:t>
            </a:r>
            <a:r>
              <a:rPr lang="en-US" sz="1400" dirty="0" err="1"/>
              <a:t>includeClientSideAssets</a:t>
            </a:r>
            <a:r>
              <a:rPr lang="en-US" sz="1400" dirty="0"/>
              <a:t>": true,</a:t>
            </a:r>
          </a:p>
          <a:p>
            <a:r>
              <a:rPr lang="en-US" sz="1400" dirty="0"/>
              <a:t>    "</a:t>
            </a:r>
            <a:r>
              <a:rPr lang="en-US" sz="1400" dirty="0" err="1"/>
              <a:t>webApiPermissionRequests</a:t>
            </a:r>
            <a:r>
              <a:rPr lang="en-US" sz="1400" dirty="0"/>
              <a:t>": [</a:t>
            </a:r>
          </a:p>
          <a:p>
            <a:r>
              <a:rPr lang="en-US" sz="1400" dirty="0"/>
              <a:t>      { "resource": "Microsoft Graph", "scope": "</a:t>
            </a:r>
            <a:r>
              <a:rPr lang="en-US" sz="1400" dirty="0" err="1"/>
              <a:t>User.ReadBasic.All</a:t>
            </a:r>
            <a:r>
              <a:rPr lang="en-US" sz="1400" dirty="0"/>
              <a:t>” },</a:t>
            </a:r>
          </a:p>
          <a:p>
            <a:r>
              <a:rPr lang="en-US" sz="1400" dirty="0"/>
              <a:t>      { "resource": "Microsoft Graph", "scope": "</a:t>
            </a:r>
            <a:r>
              <a:rPr lang="en-US" sz="1400" dirty="0" err="1"/>
              <a:t>Calendars.Read</a:t>
            </a:r>
            <a:r>
              <a:rPr lang="en-US" sz="1400" dirty="0"/>
              <a:t>” },</a:t>
            </a:r>
          </a:p>
          <a:p>
            <a:r>
              <a:rPr lang="en-US" sz="1400" dirty="0"/>
              <a:t>      { "resource": "Microsoft Graph", "scope": "</a:t>
            </a:r>
            <a:r>
              <a:rPr lang="en-US" sz="1400" dirty="0" err="1"/>
              <a:t>Tasks.Read</a:t>
            </a:r>
            <a:r>
              <a:rPr lang="en-US" sz="1400" dirty="0"/>
              <a:t>” }</a:t>
            </a:r>
          </a:p>
          <a:p>
            <a:r>
              <a:rPr lang="en-US" sz="1400" dirty="0"/>
              <a:t>    ]</a:t>
            </a:r>
          </a:p>
          <a:p>
            <a:r>
              <a:rPr lang="en-US" sz="1400" dirty="0"/>
              <a:t>  },</a:t>
            </a:r>
          </a:p>
          <a:p>
            <a:r>
              <a:rPr lang="en-US" sz="1400" dirty="0"/>
              <a:t>  "paths": {</a:t>
            </a:r>
          </a:p>
          <a:p>
            <a:r>
              <a:rPr lang="en-US" sz="1400" dirty="0"/>
              <a:t>    "</a:t>
            </a:r>
            <a:r>
              <a:rPr lang="en-US" sz="1400" dirty="0" err="1"/>
              <a:t>zippedPackage</a:t>
            </a:r>
            <a:r>
              <a:rPr lang="en-US" sz="1400" dirty="0"/>
              <a:t>": "solution/</a:t>
            </a:r>
            <a:r>
              <a:rPr lang="en-US" sz="1400" dirty="0" err="1"/>
              <a:t>ms</a:t>
            </a:r>
            <a:r>
              <a:rPr lang="en-US" sz="1400" dirty="0"/>
              <a:t>-graph-</a:t>
            </a:r>
            <a:r>
              <a:rPr lang="en-US" sz="1400" dirty="0" err="1"/>
              <a:t>sp</a:t>
            </a:r>
            <a:r>
              <a:rPr lang="en-US" sz="1400" dirty="0"/>
              <a:t>-</a:t>
            </a:r>
            <a:r>
              <a:rPr lang="en-US" sz="1400" dirty="0" err="1"/>
              <a:t>fx.sppkg</a:t>
            </a:r>
            <a:r>
              <a:rPr lang="en-US" sz="1400" dirty="0"/>
              <a:t>"</a:t>
            </a:r>
          </a:p>
          <a:p>
            <a:r>
              <a:rPr lang="en-US" sz="1400" dirty="0"/>
              <a:t>  }</a:t>
            </a:r>
          </a:p>
          <a:p>
            <a:r>
              <a:rPr lang="en-US" sz="1400" dirty="0"/>
              <a:t>}</a:t>
            </a:r>
          </a:p>
        </p:txBody>
      </p:sp>
    </p:spTree>
    <p:extLst>
      <p:ext uri="{BB962C8B-B14F-4D97-AF65-F5344CB8AC3E}">
        <p14:creationId xmlns:p14="http://schemas.microsoft.com/office/powerpoint/2010/main" val="221553439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D4B9356D-81FC-4BC8-B47C-7379BAF08BC8}">
  <ds:schemaRefs>
    <ds:schemaRef ds:uri="http://schemas.microsoft.com/edu/athena"/>
  </ds:schemaRefs>
</ds:datastoreItem>
</file>

<file path=customXml/itemProps2.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1299</Words>
  <Application>Microsoft Office PowerPoint</Application>
  <PresentationFormat>Brugerdefineret</PresentationFormat>
  <Paragraphs>196</Paragraphs>
  <Slides>16</Slides>
  <Notes>8</Notes>
  <HiddenSlides>0</HiddenSlides>
  <MMClips>0</MMClips>
  <ScaleCrop>false</ScaleCrop>
  <HeadingPairs>
    <vt:vector size="6" baseType="variant">
      <vt:variant>
        <vt:lpstr>Benyttede skrifttyper</vt:lpstr>
      </vt:variant>
      <vt:variant>
        <vt:i4>8</vt:i4>
      </vt:variant>
      <vt:variant>
        <vt:lpstr>Tema</vt:lpstr>
      </vt:variant>
      <vt:variant>
        <vt:i4>1</vt:i4>
      </vt:variant>
      <vt:variant>
        <vt:lpstr>Slidetitler</vt:lpstr>
      </vt:variant>
      <vt:variant>
        <vt:i4>16</vt:i4>
      </vt:variant>
    </vt:vector>
  </HeadingPairs>
  <TitlesOfParts>
    <vt:vector size="25" baseType="lpstr">
      <vt:lpstr>Arial</vt:lpstr>
      <vt:lpstr>Calibri</vt:lpstr>
      <vt:lpstr>Consolas</vt:lpstr>
      <vt:lpstr>Segoe UI</vt:lpstr>
      <vt:lpstr>Segoe UI Light</vt:lpstr>
      <vt:lpstr>Segoe UI Semibold</vt:lpstr>
      <vt:lpstr>Segoe UI Semilight</vt:lpstr>
      <vt:lpstr>Wingdings</vt:lpstr>
      <vt:lpstr>Office 365 PPT Template - 2017</vt:lpstr>
      <vt:lpstr>Leveraging the Microsoft Graph API from the SharePoint Framework </vt:lpstr>
      <vt:lpstr>Microsoft Graph  and SPFx</vt:lpstr>
      <vt:lpstr>Microsoft 365 Platform</vt:lpstr>
      <vt:lpstr>Microsoft Graph Gateway to your data in the Microsoft-cloud  </vt:lpstr>
      <vt:lpstr>Microsoft Graph, gateway to Office 365</vt:lpstr>
      <vt:lpstr>Azure AD Applications: The Microsoft Graph Dependency</vt:lpstr>
      <vt:lpstr>Calling Secured Services from Client-side Code is a Challenge</vt:lpstr>
      <vt:lpstr>Solution: Proxy Calls to Secured Services through Existing Application</vt:lpstr>
      <vt:lpstr>SPFx Solutions Declare Permission Requests</vt:lpstr>
      <vt:lpstr>Add SharePoint Package to SharePoint App Catalog</vt:lpstr>
      <vt:lpstr>Approve / Reject with SharePoint Online API Management Page</vt:lpstr>
      <vt:lpstr>SharePoint Framework Includes a Microsoft Graph Client</vt:lpstr>
      <vt:lpstr>Microsoft Graph TypeScript Type Declarations</vt:lpstr>
      <vt:lpstr>Demo Accessing User Details from the Microsoft Graph in a SharePoint Framework Client-Side Web Part</vt:lpstr>
      <vt:lpstr>Reading further</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2018-10-21T08:11:48Z</dcterms:modified>
</cp:coreProperties>
</file>